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87" r:id="rId4"/>
  </p:sldMasterIdLst>
  <p:notesMasterIdLst>
    <p:notesMasterId r:id="rId24"/>
  </p:notesMasterIdLst>
  <p:handoutMasterIdLst>
    <p:handoutMasterId r:id="rId25"/>
  </p:handoutMasterIdLst>
  <p:sldIdLst>
    <p:sldId id="256" r:id="rId5"/>
    <p:sldId id="288" r:id="rId6"/>
    <p:sldId id="289" r:id="rId7"/>
    <p:sldId id="261" r:id="rId8"/>
    <p:sldId id="274" r:id="rId9"/>
    <p:sldId id="275" r:id="rId10"/>
    <p:sldId id="276" r:id="rId11"/>
    <p:sldId id="278" r:id="rId12"/>
    <p:sldId id="277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73" r:id="rId23"/>
  </p:sldIdLst>
  <p:sldSz cx="9144000" cy="5143500" type="screen16x9"/>
  <p:notesSz cx="6858000" cy="9144000"/>
  <p:embeddedFontLst>
    <p:embeddedFont>
      <p:font typeface="Avenir Next Cyr" panose="020B0503020202020204" charset="-52"/>
      <p:regular r:id="rId26"/>
      <p:bold r:id="rId27"/>
      <p:italic r:id="rId28"/>
      <p:boldItalic r:id="rId29"/>
    </p:embeddedFont>
    <p:embeddedFont>
      <p:font typeface="Cambria Math" panose="02040503050406030204" pitchFamily="18" charset="0"/>
      <p:regular r:id="rId30"/>
    </p:embeddedFont>
    <p:embeddedFont>
      <p:font typeface="Verdana" panose="020B0604030504040204" pitchFamily="34" charset="0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11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8488" autoAdjust="0"/>
  </p:normalViewPr>
  <p:slideViewPr>
    <p:cSldViewPr showGuides="1">
      <p:cViewPr varScale="1">
        <p:scale>
          <a:sx n="102" d="100"/>
          <a:sy n="102" d="100"/>
        </p:scale>
        <p:origin x="690" y="108"/>
      </p:cViewPr>
      <p:guideLst>
        <p:guide orient="horz" pos="171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5" d="100"/>
          <a:sy n="85" d="100"/>
        </p:scale>
        <p:origin x="3804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9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4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94A596-72E5-4419-88E9-EE3CFB326DBD}" type="datetimeFigureOut">
              <a:rPr lang="ru-RU" smtClean="0"/>
              <a:t>24.04.2023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BB172B-CDA0-46C0-A298-0ACFB08CDA8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47316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6BE67-D6CA-4878-BC73-6D05902676FE}" type="datetimeFigureOut">
              <a:rPr lang="ru-RU" smtClean="0"/>
              <a:t>24.04.2023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035D96-F751-4184-AD8F-F1BDDB583F4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016534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33982"/>
            <a:ext cx="8229600" cy="63757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800" b="1">
                <a:latin typeface="Avenir Next Cyr" panose="020B0503020202020204" pitchFamily="34" charset="-52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A18EB61-9EBD-44E2-9C41-DDD2243C44D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sz="quarter" idx="13"/>
          </p:nvPr>
        </p:nvSpPr>
        <p:spPr>
          <a:xfrm>
            <a:off x="457200" y="1131888"/>
            <a:ext cx="8229600" cy="360010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0" indent="-180000">
              <a:spcBef>
                <a:spcPts val="0"/>
              </a:spcBef>
              <a:buFont typeface="Arial" panose="020B0604020202020204" pitchFamily="34" charset="0"/>
              <a:buChar char="•"/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4834956"/>
            <a:ext cx="5698976" cy="2738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538" indent="0">
              <a:buNone/>
              <a:defRPr sz="1200"/>
            </a:lvl2pPr>
            <a:lvl3pPr marL="1219076" indent="0">
              <a:buNone/>
              <a:defRPr sz="1050"/>
            </a:lvl3pPr>
            <a:lvl4pPr marL="1828616" indent="0">
              <a:buNone/>
              <a:defRPr sz="1000"/>
            </a:lvl4pPr>
            <a:lvl5pPr marL="2438155" indent="0">
              <a:buNone/>
              <a:defRPr sz="1000"/>
            </a:lvl5pPr>
          </a:lstStyle>
          <a:p>
            <a:pPr lvl="0"/>
            <a:r>
              <a:rPr lang="en-US" dirty="0" err="1"/>
              <a:t>Источник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651" y="172893"/>
            <a:ext cx="631813" cy="59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404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172400" y="4834956"/>
            <a:ext cx="514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8EB61-9EBD-44E2-9C41-DDD2243C44D8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33" r:id="rId2"/>
  </p:sldLayoutIdLst>
  <p:hf hdr="0" ftr="0" dt="0"/>
  <p:txStyles>
    <p:titleStyle>
      <a:lvl1pPr algn="ctr" defTabSz="1219078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54" indent="-457154" algn="l" defTabSz="1219078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01" indent="-380963" algn="l" defTabSz="1219078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847" indent="-304771" algn="l" defTabSz="1219078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387" indent="-304771" algn="l" defTabSz="1219078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2926" indent="-304771" algn="l" defTabSz="1219078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464" indent="-304771" algn="l" defTabSz="1219078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005" indent="-304771" algn="l" defTabSz="1219078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544" indent="-304771" algn="l" defTabSz="1219078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083" indent="-304771" algn="l" defTabSz="1219078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40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78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19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57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696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33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73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13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Kz11/study_mpei/blob/main/energy_hope/energy_hope_code.ipynb" TargetMode="External"/><Relationship Id="rId2" Type="http://schemas.openxmlformats.org/officeDocument/2006/relationships/hyperlink" Target="https://github.com/FKz11/study_mpei/blob/main/energy_hope%20/energy_hope_text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049327C-5DF2-410D-B2EA-423F1DF0214A}"/>
              </a:ext>
            </a:extLst>
          </p:cNvPr>
          <p:cNvSpPr/>
          <p:nvPr/>
        </p:nvSpPr>
        <p:spPr>
          <a:xfrm>
            <a:off x="-7884" y="0"/>
            <a:ext cx="2555776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000" dirty="0" smtClean="0"/>
              <a:t>Олимпиада</a:t>
            </a:r>
            <a:r>
              <a:rPr lang="en-US" sz="2000" dirty="0" smtClean="0"/>
              <a:t>: “</a:t>
            </a:r>
            <a:r>
              <a:rPr lang="ru-RU" sz="2000" dirty="0" smtClean="0"/>
              <a:t>Надежда Энергетики</a:t>
            </a:r>
            <a:r>
              <a:rPr lang="en-US" sz="2000" dirty="0" smtClean="0"/>
              <a:t>”</a:t>
            </a:r>
            <a:endParaRPr lang="ru-RU" sz="2000" dirty="0"/>
          </a:p>
          <a:p>
            <a:endParaRPr lang="ru-RU" sz="2000" dirty="0"/>
          </a:p>
          <a:p>
            <a:endParaRPr lang="ru-RU" sz="2000" dirty="0"/>
          </a:p>
          <a:p>
            <a:endParaRPr lang="ru-RU" sz="2000" dirty="0"/>
          </a:p>
          <a:p>
            <a:endParaRPr lang="ru-RU" sz="3200" dirty="0"/>
          </a:p>
          <a:p>
            <a:r>
              <a:rPr lang="ru-RU" dirty="0"/>
              <a:t>п</a:t>
            </a:r>
            <a:r>
              <a:rPr lang="ru-RU" dirty="0" smtClean="0"/>
              <a:t>о </a:t>
            </a:r>
            <a:r>
              <a:rPr lang="ru-RU" dirty="0"/>
              <a:t>направлению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 err="1"/>
              <a:t>Мехатроника</a:t>
            </a:r>
            <a:r>
              <a:rPr lang="ru-RU" dirty="0"/>
              <a:t> и робототехника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354EE5-439C-4F2E-B47D-805B74A247EE}"/>
              </a:ext>
            </a:extLst>
          </p:cNvPr>
          <p:cNvSpPr/>
          <p:nvPr/>
        </p:nvSpPr>
        <p:spPr>
          <a:xfrm>
            <a:off x="6377712" y="3595752"/>
            <a:ext cx="2766288" cy="15477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i="1" dirty="0"/>
              <a:t>Студент:</a:t>
            </a:r>
          </a:p>
          <a:p>
            <a:r>
              <a:rPr lang="ru-RU" i="1" dirty="0" smtClean="0"/>
              <a:t>Сергеев </a:t>
            </a:r>
            <a:r>
              <a:rPr lang="ru-RU" i="1" dirty="0"/>
              <a:t>К</a:t>
            </a:r>
            <a:r>
              <a:rPr lang="ru-RU" i="1" dirty="0" smtClean="0"/>
              <a:t>. </a:t>
            </a:r>
            <a:r>
              <a:rPr lang="ru-RU" i="1" dirty="0"/>
              <a:t>О</a:t>
            </a:r>
            <a:r>
              <a:rPr lang="ru-RU" i="1" dirty="0" smtClean="0"/>
              <a:t>.</a:t>
            </a:r>
            <a:endParaRPr lang="ru-RU" i="1" dirty="0"/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7443" y="699542"/>
            <a:ext cx="1266825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55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Задание белого шума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10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23528" y="1635646"/>
            <a:ext cx="25170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Сформированный 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шум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RU" dirty="0"/>
          </a:p>
        </p:txBody>
      </p:sp>
      <p:pic>
        <p:nvPicPr>
          <p:cNvPr id="10" name="Рисунок 9"/>
          <p:cNvPicPr/>
          <p:nvPr/>
        </p:nvPicPr>
        <p:blipFill>
          <a:blip r:embed="rId2"/>
          <a:stretch>
            <a:fillRect/>
          </a:stretch>
        </p:blipFill>
        <p:spPr>
          <a:xfrm>
            <a:off x="3330707" y="1208045"/>
            <a:ext cx="4888827" cy="373798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30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6912768" cy="895783"/>
          </a:xfrm>
        </p:spPr>
        <p:txBody>
          <a:bodyPr/>
          <a:lstStyle/>
          <a:p>
            <a:r>
              <a:rPr lang="ru-RU" dirty="0"/>
              <a:t>В</a:t>
            </a:r>
            <a:r>
              <a:rPr lang="ru-RU" dirty="0" smtClean="0"/>
              <a:t>осстановление </a:t>
            </a:r>
            <a:r>
              <a:rPr lang="ru-RU" dirty="0"/>
              <a:t>траектории по заданным скоростям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11</a:t>
            </a:fld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23528" y="1059582"/>
            <a:ext cx="51125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Сравнение 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реальной и идеальной траектории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RU" dirty="0"/>
          </a:p>
        </p:txBody>
      </p:sp>
      <p:pic>
        <p:nvPicPr>
          <p:cNvPr id="7" name="Рисунок 6"/>
          <p:cNvPicPr/>
          <p:nvPr/>
        </p:nvPicPr>
        <p:blipFill>
          <a:blip r:embed="rId2"/>
          <a:stretch>
            <a:fillRect/>
          </a:stretch>
        </p:blipFill>
        <p:spPr>
          <a:xfrm>
            <a:off x="1917695" y="1570316"/>
            <a:ext cx="5041265" cy="33147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615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Ф</a:t>
            </a:r>
            <a:r>
              <a:rPr lang="ru-RU" dirty="0" smtClean="0"/>
              <a:t>ормирование </a:t>
            </a:r>
            <a:r>
              <a:rPr lang="ru-RU" dirty="0"/>
              <a:t>ПИ регулятора и отрицательной обратной </a:t>
            </a:r>
            <a:r>
              <a:rPr lang="ru-RU" dirty="0" smtClean="0"/>
              <a:t>связи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12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112" y="1181242"/>
            <a:ext cx="41056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Принципиальная схема 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ПИ-регулятора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RU" dirty="0"/>
          </a:p>
        </p:txBody>
      </p:sp>
      <p:pic>
        <p:nvPicPr>
          <p:cNvPr id="8" name="Рисунок 7"/>
          <p:cNvPicPr/>
          <p:nvPr/>
        </p:nvPicPr>
        <p:blipFill>
          <a:blip r:embed="rId2"/>
          <a:stretch>
            <a:fillRect/>
          </a:stretch>
        </p:blipFill>
        <p:spPr>
          <a:xfrm>
            <a:off x="119864" y="1779662"/>
            <a:ext cx="5004321" cy="265858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Прямоугольник 5"/>
              <p:cNvSpPr/>
              <p:nvPr/>
            </p:nvSpPr>
            <p:spPr>
              <a:xfrm>
                <a:off x="5292080" y="1053935"/>
                <a:ext cx="3744416" cy="40361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sz="16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В этой схеме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𝜑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</m:d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𝜑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</m:d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𝑑𝑡</m:t>
                    </m:r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𝜔</m:t>
                    </m:r>
                  </m:oMath>
                </a14:m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KP </a:t>
                </a: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– коэффициент пропорциональности в </a:t>
                </a:r>
                <a:r>
                  <a:rPr lang="ru-RU" sz="1600" dirty="0" smtClean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ПИ-регуляторе</a:t>
                </a: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KI </a:t>
                </a: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– коэффициент интегральности в ПИ-регуляторе.</a:t>
                </a:r>
                <a:endParaRPr lang="ru-RU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Тогда итоговая формула примет вид:</a:t>
                </a:r>
                <a:endParaRPr lang="ru-RU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вост.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реал.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вост.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идеал.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)∗</m:t>
                    </m:r>
                    <m:r>
                      <a:rPr lang="en-US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𝐾𝑃</m:t>
                    </m:r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𝜑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вост.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𝜑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идеал.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)∗</m:t>
                    </m:r>
                    <m:r>
                      <a:rPr lang="en-US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𝐾𝐼</m:t>
                    </m:r>
                  </m:oMath>
                </a14:m>
                <a:r>
                  <a:rPr lang="ru-RU" sz="1600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endParaRPr lang="ru-RU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При этом</a:t>
                </a:r>
                <a:r>
                  <a:rPr lang="ru-RU" sz="1600" dirty="0" smtClean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endParaRPr lang="en-US" sz="1100" dirty="0" smtClean="0"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ru-RU" sz="16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вост.</m:t>
                          </m:r>
                        </m:sup>
                      </m:sSubSup>
                      <m:r>
                        <a:rPr lang="ru-RU" sz="16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реал.</m:t>
                          </m:r>
                        </m:sup>
                      </m:sSubSup>
                    </m:oMath>
                  </m:oMathPara>
                </a14:m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Прямоугольник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2080" y="1053935"/>
                <a:ext cx="3744416" cy="4036105"/>
              </a:xfrm>
              <a:prstGeom prst="rect">
                <a:avLst/>
              </a:prstGeom>
              <a:blipFill>
                <a:blip r:embed="rId3"/>
                <a:stretch>
                  <a:fillRect l="-814" r="-97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7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Р</a:t>
            </a:r>
            <a:r>
              <a:rPr lang="ru-RU" dirty="0" smtClean="0"/>
              <a:t>езультаты </a:t>
            </a:r>
            <a:r>
              <a:rPr lang="ru-RU" dirty="0"/>
              <a:t>управления в виде ООС возмущенным движением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13</a:t>
            </a:fld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19649" y="1092839"/>
            <a:ext cx="5400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Сравнение погрешностей по угловым 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скоростям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RU" dirty="0"/>
          </a:p>
        </p:txBody>
      </p:sp>
      <p:pic>
        <p:nvPicPr>
          <p:cNvPr id="9" name="Рисунок 8"/>
          <p:cNvPicPr/>
          <p:nvPr/>
        </p:nvPicPr>
        <p:blipFill>
          <a:blip r:embed="rId2"/>
          <a:stretch>
            <a:fillRect/>
          </a:stretch>
        </p:blipFill>
        <p:spPr>
          <a:xfrm>
            <a:off x="2053903" y="1605189"/>
            <a:ext cx="4768850" cy="325628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9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Р</a:t>
            </a:r>
            <a:r>
              <a:rPr lang="ru-RU" dirty="0" smtClean="0"/>
              <a:t>езультаты </a:t>
            </a:r>
            <a:r>
              <a:rPr lang="ru-RU" dirty="0"/>
              <a:t>управления в виде ООС возмущенным движением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14</a:t>
            </a:fld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19649" y="1092839"/>
            <a:ext cx="5400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Сравнение погрешностей по координатам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RU" dirty="0"/>
          </a:p>
        </p:txBody>
      </p:sp>
      <p:pic>
        <p:nvPicPr>
          <p:cNvPr id="7" name="Рисунок 6"/>
          <p:cNvPicPr/>
          <p:nvPr/>
        </p:nvPicPr>
        <p:blipFill>
          <a:blip r:embed="rId2"/>
          <a:stretch>
            <a:fillRect/>
          </a:stretch>
        </p:blipFill>
        <p:spPr>
          <a:xfrm>
            <a:off x="2051720" y="1509147"/>
            <a:ext cx="5040560" cy="332744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519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Р</a:t>
            </a:r>
            <a:r>
              <a:rPr lang="ru-RU" dirty="0" smtClean="0"/>
              <a:t>езультаты </a:t>
            </a:r>
            <a:r>
              <a:rPr lang="ru-RU" dirty="0"/>
              <a:t>управления в виде ООС возмущенным движением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15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79512" y="1070156"/>
            <a:ext cx="25330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Сравнение 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траекторий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ru-RU" dirty="0"/>
          </a:p>
        </p:txBody>
      </p:sp>
      <p:pic>
        <p:nvPicPr>
          <p:cNvPr id="8" name="Рисунок 7"/>
          <p:cNvPicPr/>
          <p:nvPr/>
        </p:nvPicPr>
        <p:blipFill>
          <a:blip r:embed="rId2"/>
          <a:stretch>
            <a:fillRect/>
          </a:stretch>
        </p:blipFill>
        <p:spPr>
          <a:xfrm>
            <a:off x="2051720" y="1548831"/>
            <a:ext cx="4994910" cy="32861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691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Р</a:t>
            </a:r>
            <a:r>
              <a:rPr lang="ru-RU" dirty="0" smtClean="0"/>
              <a:t>езультаты </a:t>
            </a:r>
            <a:r>
              <a:rPr lang="ru-RU" dirty="0"/>
              <a:t>управления в виде ООС возмущенным движением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16</a:t>
            </a:fld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29868" y="1122242"/>
            <a:ext cx="88141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	</a:t>
            </a:r>
            <a:r>
              <a:rPr lang="ru-RU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Посмотрим </a:t>
            </a:r>
            <a:r>
              <a:rPr lang="ru-RU" kern="0" dirty="0">
                <a:latin typeface="Times New Roman" panose="02020603050405020304" pitchFamily="18" charset="0"/>
                <a:ea typeface="Calibri" panose="020F0502020204030204" pitchFamily="34" charset="0"/>
              </a:rPr>
              <a:t>на такие параметры распределения погрешностей, как математическое ожидание погрешностей (не модуля погрешностей) и среднеквадратическое отклонение погрешностей.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323528" y="2200345"/>
            <a:ext cx="5040560" cy="410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>
              <a:lnSpc>
                <a:spcPct val="115000"/>
              </a:lnSpc>
              <a:spcAft>
                <a:spcPts val="1000"/>
              </a:spcAft>
            </a:pP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Форму для их нахождения следующие:</a:t>
            </a:r>
            <a:endParaRPr lang="ru-R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Прямоугольник 8"/>
              <p:cNvSpPr/>
              <p:nvPr/>
            </p:nvSpPr>
            <p:spPr>
              <a:xfrm>
                <a:off x="3624718" y="2180116"/>
                <a:ext cx="4572000" cy="1914563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indent="450215">
                  <a:lnSpc>
                    <a:spcPct val="115000"/>
                  </a:lnSpc>
                  <a:spcAft>
                    <a:spcPts val="10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𝑀</m:t>
                      </m:r>
                      <m:r>
                        <a:rPr lang="ru-RU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,</m:t>
                      </m:r>
                    </m:oMath>
                  </m:oMathPara>
                </a14:m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15000"/>
                  </a:lnSpc>
                  <a:spcAft>
                    <a:spcPts val="10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ru-RU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ru-RU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𝑀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num>
                            <m:den>
                              <m: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  <m:r>
                        <a:rPr lang="ru-RU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" name="Прямоугольник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4718" y="2180116"/>
                <a:ext cx="4572000" cy="191456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Прямоугольник 9"/>
              <p:cNvSpPr/>
              <p:nvPr/>
            </p:nvSpPr>
            <p:spPr>
              <a:xfrm>
                <a:off x="1115616" y="4264790"/>
                <a:ext cx="6264696" cy="4108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ru-RU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это точка измерения, а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𝑛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– </a:t>
                </a:r>
                <a:r>
                  <a:rPr lang="ru-RU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колличество</a:t>
                </a:r>
                <a:r>
                  <a:rPr lang="ru-RU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точек.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0" name="Прямоугольник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4264790"/>
                <a:ext cx="6264696" cy="410882"/>
              </a:xfrm>
              <a:prstGeom prst="rect">
                <a:avLst/>
              </a:prstGeom>
              <a:blipFill>
                <a:blip r:embed="rId3"/>
                <a:stretch>
                  <a:fillRect t="-4478" b="-179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86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Р</a:t>
            </a:r>
            <a:r>
              <a:rPr lang="ru-RU" dirty="0" smtClean="0"/>
              <a:t>езультаты </a:t>
            </a:r>
            <a:r>
              <a:rPr lang="ru-RU" dirty="0"/>
              <a:t>управления в виде ООС возмущенным движением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17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23528" y="1203598"/>
            <a:ext cx="43797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Calibri" panose="020F0502020204030204" pitchFamily="34" charset="0"/>
              </a:rPr>
              <a:t>Параметры распределения </a:t>
            </a:r>
            <a:r>
              <a:rPr lang="ru-RU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погрешностей</a:t>
            </a:r>
            <a:r>
              <a:rPr lang="en-US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ru-RU" dirty="0"/>
          </a:p>
        </p:txBody>
      </p:sp>
      <p:pic>
        <p:nvPicPr>
          <p:cNvPr id="11" name="Рисунок 10"/>
          <p:cNvPicPr/>
          <p:nvPr/>
        </p:nvPicPr>
        <p:blipFill>
          <a:blip r:embed="rId2"/>
          <a:stretch>
            <a:fillRect/>
          </a:stretch>
        </p:blipFill>
        <p:spPr>
          <a:xfrm>
            <a:off x="1835696" y="1707654"/>
            <a:ext cx="5318248" cy="115212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Прямоугольник 5"/>
          <p:cNvSpPr/>
          <p:nvPr/>
        </p:nvSpPr>
        <p:spPr>
          <a:xfrm>
            <a:off x="323528" y="2992182"/>
            <a:ext cx="83632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Calibri" panose="020F0502020204030204" pitchFamily="34" charset="0"/>
              </a:rPr>
              <a:t>Значения во сколько раз меньше параметры распределения погрешностей координат восстановленных значений от </a:t>
            </a:r>
            <a:r>
              <a:rPr lang="ru-RU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реальных</a:t>
            </a:r>
            <a:r>
              <a:rPr lang="en-US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  <a:endParaRPr lang="ru-RU" dirty="0"/>
          </a:p>
        </p:txBody>
      </p:sp>
      <p:pic>
        <p:nvPicPr>
          <p:cNvPr id="12" name="Рисунок 11"/>
          <p:cNvPicPr/>
          <p:nvPr/>
        </p:nvPicPr>
        <p:blipFill>
          <a:blip r:embed="rId3"/>
          <a:stretch>
            <a:fillRect/>
          </a:stretch>
        </p:blipFill>
        <p:spPr>
          <a:xfrm>
            <a:off x="3214365" y="3859934"/>
            <a:ext cx="2447925" cy="8382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073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18</a:t>
            </a:fld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23528" y="1203598"/>
            <a:ext cx="8496944" cy="136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>
              <a:lnSpc>
                <a:spcPct val="115000"/>
              </a:lnSpc>
              <a:spcAft>
                <a:spcPts val="10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данной работе мы выявили зависимость линейных скоростей мобильного робота от угловых скоростей его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меканум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-колёс, ввели ПИ-регулятор в управление и получили значительно лучшую траекторию и параметры распределения погрешностей.</a:t>
            </a:r>
            <a:endParaRPr lang="ru-R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avatars.mds.yandex.net/i?id=cb53fcaba5fa7e2b147dc1cbf79e7666389a0456-7552730-images-thumbs&amp;n=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355726"/>
            <a:ext cx="4572000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541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Приложения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19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3"/>
          </p:nvPr>
        </p:nvSpPr>
        <p:spPr>
          <a:xfrm>
            <a:off x="457200" y="1275606"/>
            <a:ext cx="8229600" cy="3425128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1. Пояснительная записка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ru-RU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github.com/FKz11/study_mpei/blob/main/</a:t>
            </a:r>
            <a:r>
              <a:rPr lang="en-US" u="sng" dirty="0" smtClean="0">
                <a:hlinkClick r:id="rId2"/>
              </a:rPr>
              <a:t>energy</a:t>
            </a:r>
            <a:r>
              <a:rPr lang="ru-RU" u="sng" dirty="0">
                <a:hlinkClick r:id="rId2"/>
              </a:rPr>
              <a:t>_</a:t>
            </a:r>
            <a:r>
              <a:rPr lang="en-US" u="sng" dirty="0">
                <a:hlinkClick r:id="rId2"/>
              </a:rPr>
              <a:t>hope </a:t>
            </a:r>
            <a:r>
              <a:rPr lang="en-US" dirty="0" smtClean="0">
                <a:hlinkClick r:id="rId2"/>
              </a:rPr>
              <a:t>/energy_hope_text.pdf</a:t>
            </a:r>
            <a:endParaRPr lang="ru-RU" dirty="0" smtClean="0"/>
          </a:p>
          <a:p>
            <a:endParaRPr lang="ru-RU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2. Код </a:t>
            </a: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в веб-приложении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Jupyter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Notebook</a:t>
            </a: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на языке программирования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Python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используя математические пакеты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NumPy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 и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Pandas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а также </a:t>
            </a: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используя 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пакет визуализации </a:t>
            </a:r>
            <a:r>
              <a:rPr lang="ru-RU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Matplotlib</a:t>
            </a: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. Инструкция по запуску кода находится в пояснительной записке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[1]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ru-RU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u="sng" dirty="0">
                <a:hlinkClick r:id="rId3"/>
              </a:rPr>
              <a:t>https</a:t>
            </a:r>
            <a:r>
              <a:rPr lang="ru-RU" u="sng" dirty="0">
                <a:hlinkClick r:id="rId3"/>
              </a:rPr>
              <a:t>://</a:t>
            </a:r>
            <a:r>
              <a:rPr lang="en-US" u="sng" dirty="0" err="1">
                <a:hlinkClick r:id="rId3"/>
              </a:rPr>
              <a:t>github</a:t>
            </a:r>
            <a:r>
              <a:rPr lang="ru-RU" u="sng" dirty="0">
                <a:hlinkClick r:id="rId3"/>
              </a:rPr>
              <a:t>.</a:t>
            </a:r>
            <a:r>
              <a:rPr lang="en-US" u="sng" dirty="0">
                <a:hlinkClick r:id="rId3"/>
              </a:rPr>
              <a:t>com</a:t>
            </a:r>
            <a:r>
              <a:rPr lang="ru-RU" u="sng" dirty="0">
                <a:hlinkClick r:id="rId3"/>
              </a:rPr>
              <a:t>/</a:t>
            </a:r>
            <a:r>
              <a:rPr lang="en-US" u="sng" dirty="0" err="1">
                <a:hlinkClick r:id="rId3"/>
              </a:rPr>
              <a:t>FKz</a:t>
            </a:r>
            <a:r>
              <a:rPr lang="ru-RU" u="sng" dirty="0">
                <a:hlinkClick r:id="rId3"/>
              </a:rPr>
              <a:t>11/</a:t>
            </a:r>
            <a:r>
              <a:rPr lang="en-US" u="sng" dirty="0">
                <a:hlinkClick r:id="rId3"/>
              </a:rPr>
              <a:t>study</a:t>
            </a:r>
            <a:r>
              <a:rPr lang="ru-RU" u="sng" dirty="0">
                <a:hlinkClick r:id="rId3"/>
              </a:rPr>
              <a:t>_</a:t>
            </a:r>
            <a:r>
              <a:rPr lang="en-US" u="sng" dirty="0" err="1">
                <a:hlinkClick r:id="rId3"/>
              </a:rPr>
              <a:t>mpei</a:t>
            </a:r>
            <a:r>
              <a:rPr lang="ru-RU" u="sng" dirty="0">
                <a:hlinkClick r:id="rId3"/>
              </a:rPr>
              <a:t>/</a:t>
            </a:r>
            <a:r>
              <a:rPr lang="en-US" u="sng" dirty="0">
                <a:hlinkClick r:id="rId3"/>
              </a:rPr>
              <a:t>blob</a:t>
            </a:r>
            <a:r>
              <a:rPr lang="ru-RU" u="sng" dirty="0">
                <a:hlinkClick r:id="rId3"/>
              </a:rPr>
              <a:t>/</a:t>
            </a:r>
            <a:r>
              <a:rPr lang="en-US" u="sng" dirty="0">
                <a:hlinkClick r:id="rId3"/>
              </a:rPr>
              <a:t>main</a:t>
            </a:r>
            <a:r>
              <a:rPr lang="ru-RU" u="sng" dirty="0">
                <a:hlinkClick r:id="rId3"/>
              </a:rPr>
              <a:t>/</a:t>
            </a:r>
            <a:r>
              <a:rPr lang="en-US" u="sng" dirty="0">
                <a:hlinkClick r:id="rId3"/>
              </a:rPr>
              <a:t>energy</a:t>
            </a:r>
            <a:r>
              <a:rPr lang="ru-RU" u="sng" dirty="0">
                <a:hlinkClick r:id="rId3"/>
              </a:rPr>
              <a:t>_</a:t>
            </a:r>
            <a:r>
              <a:rPr lang="en-US" u="sng" dirty="0">
                <a:hlinkClick r:id="rId3"/>
              </a:rPr>
              <a:t>hope</a:t>
            </a:r>
            <a:r>
              <a:rPr lang="ru-RU" u="sng" dirty="0">
                <a:hlinkClick r:id="rId3"/>
              </a:rPr>
              <a:t>/</a:t>
            </a:r>
            <a:r>
              <a:rPr lang="en-US" u="sng" dirty="0">
                <a:hlinkClick r:id="rId3"/>
              </a:rPr>
              <a:t>energy</a:t>
            </a:r>
            <a:r>
              <a:rPr lang="ru-RU" u="sng" dirty="0">
                <a:hlinkClick r:id="rId3"/>
              </a:rPr>
              <a:t>_</a:t>
            </a:r>
            <a:r>
              <a:rPr lang="en-US" u="sng" dirty="0">
                <a:hlinkClick r:id="rId3"/>
              </a:rPr>
              <a:t>hope</a:t>
            </a:r>
            <a:r>
              <a:rPr lang="ru-RU" u="sng" dirty="0">
                <a:hlinkClick r:id="rId3"/>
              </a:rPr>
              <a:t>_</a:t>
            </a:r>
            <a:r>
              <a:rPr lang="en-US" u="sng" dirty="0">
                <a:hlinkClick r:id="rId3"/>
              </a:rPr>
              <a:t>code</a:t>
            </a:r>
            <a:r>
              <a:rPr lang="ru-RU" u="sng" dirty="0">
                <a:hlinkClick r:id="rId3"/>
              </a:rPr>
              <a:t>.</a:t>
            </a:r>
            <a:r>
              <a:rPr lang="en-US" u="sng" dirty="0" err="1">
                <a:hlinkClick r:id="rId3"/>
              </a:rPr>
              <a:t>ipynb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23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Дано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2</a:t>
            </a:fld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246098"/>
            <a:ext cx="3978047" cy="372139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1499100"/>
            <a:ext cx="4535534" cy="321539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2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Требуется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3</a:t>
            </a:fld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059582"/>
            <a:ext cx="6781800" cy="260985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66" y="3507854"/>
            <a:ext cx="6315075" cy="116205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62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кинематической модели</a:t>
            </a:r>
            <a:br>
              <a:rPr lang="ru-RU" dirty="0"/>
            </a:b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4</a:t>
            </a:fld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131590"/>
            <a:ext cx="2695575" cy="2571750"/>
          </a:xfrm>
          <a:prstGeom prst="rect">
            <a:avLst/>
          </a:prstGeom>
        </p:spPr>
      </p:pic>
      <p:pic>
        <p:nvPicPr>
          <p:cNvPr id="10" name="Рисунок 9"/>
          <p:cNvPicPr/>
          <p:nvPr/>
        </p:nvPicPr>
        <p:blipFill>
          <a:blip r:embed="rId3"/>
          <a:stretch>
            <a:fillRect/>
          </a:stretch>
        </p:blipFill>
        <p:spPr>
          <a:xfrm>
            <a:off x="4158297" y="1149469"/>
            <a:ext cx="2987040" cy="1821180"/>
          </a:xfrm>
          <a:prstGeom prst="rect">
            <a:avLst/>
          </a:prstGeom>
        </p:spPr>
      </p:pic>
      <p:pic>
        <p:nvPicPr>
          <p:cNvPr id="11" name="Рисунок 10"/>
          <p:cNvPicPr/>
          <p:nvPr/>
        </p:nvPicPr>
        <p:blipFill>
          <a:blip r:embed="rId4"/>
          <a:stretch>
            <a:fillRect/>
          </a:stretch>
        </p:blipFill>
        <p:spPr>
          <a:xfrm>
            <a:off x="3078480" y="2952641"/>
            <a:ext cx="5146675" cy="1574800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7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кинематической модели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5</a:t>
            </a:fld>
            <a:endParaRPr lang="ru-RU" dirty="0"/>
          </a:p>
        </p:txBody>
      </p:sp>
      <p:pic>
        <p:nvPicPr>
          <p:cNvPr id="8" name="Рисунок 7"/>
          <p:cNvPicPr/>
          <p:nvPr/>
        </p:nvPicPr>
        <p:blipFill>
          <a:blip r:embed="rId2"/>
          <a:stretch>
            <a:fillRect/>
          </a:stretch>
        </p:blipFill>
        <p:spPr>
          <a:xfrm>
            <a:off x="1630680" y="1480617"/>
            <a:ext cx="5882640" cy="263652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22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кинематической модели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6</a:t>
            </a:fld>
            <a:endParaRPr lang="ru-RU" dirty="0"/>
          </a:p>
        </p:txBody>
      </p:sp>
      <p:pic>
        <p:nvPicPr>
          <p:cNvPr id="5" name="Рисунок 4"/>
          <p:cNvPicPr/>
          <p:nvPr/>
        </p:nvPicPr>
        <p:blipFill>
          <a:blip r:embed="rId2"/>
          <a:stretch>
            <a:fillRect/>
          </a:stretch>
        </p:blipFill>
        <p:spPr>
          <a:xfrm>
            <a:off x="2051720" y="1203598"/>
            <a:ext cx="5280660" cy="338328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637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кинематической модели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7</a:t>
            </a:fld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84773"/>
            <a:ext cx="3500636" cy="364785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Прямоугольник 9"/>
              <p:cNvSpPr/>
              <p:nvPr/>
            </p:nvSpPr>
            <p:spPr>
              <a:xfrm>
                <a:off x="4355474" y="1036658"/>
                <a:ext cx="4176464" cy="5483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sz="1400" i="1" kern="0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𝑑𝑝𝑠𝑖</m:t>
                    </m:r>
                    <m:r>
                      <a:rPr lang="ru-RU" sz="1400" i="1" kern="0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Ω</m:t>
                    </m:r>
                  </m:oMath>
                </a14:m>
                <a:r>
                  <a:rPr lang="ru-RU" sz="1400" kern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ru-RU" sz="1400" kern="0" dirty="0" smtClean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/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/>
                          <m:t>V</m:t>
                        </m:r>
                      </m:e>
                      <m:sub>
                        <m:r>
                          <a:rPr lang="en-US" sz="1400" i="1"/>
                          <m:t>𝐿</m:t>
                        </m:r>
                      </m:sub>
                    </m:sSub>
                  </m:oMath>
                </a14:m>
                <a:r>
                  <a:rPr lang="ru-RU" sz="1400" kern="0" dirty="0" smtClean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ru-RU" sz="1400" kern="0" dirty="0" smtClean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/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/>
                          <m:t>V</m:t>
                        </m:r>
                      </m:e>
                      <m:sub>
                        <m:r>
                          <a:rPr lang="en-US" sz="1400" i="1"/>
                          <m:t>𝑇</m:t>
                        </m:r>
                      </m:sub>
                    </m:sSub>
                    <m:r>
                      <a:rPr lang="en-US" sz="1400" b="0" i="0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𝑜𝑚𝑒𝑔𝑎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sz="1400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φ</m:t>
                            </m:r>
                          </m:e>
                          <m:sub>
                            <m:r>
                              <a:rPr lang="ru-RU" sz="1400" i="1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acc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𝑜𝑚𝑒𝑔𝑎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sz="1400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φ</m:t>
                            </m:r>
                          </m:e>
                          <m:sub>
                            <m:r>
                              <a:rPr lang="ru-RU" sz="1400" i="1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e>
                    </m:acc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𝑜𝑚𝑒𝑔𝑎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sz="1400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φ</m:t>
                            </m:r>
                          </m:e>
                          <m:sub>
                            <m:r>
                              <a:rPr lang="ru-RU" sz="1400" i="1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e>
                    </m:acc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𝑜𝑚𝑒𝑔𝑎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4</m:t>
                        </m:r>
                      </m:sub>
                    </m:sSub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sz="1400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φ</m:t>
                            </m:r>
                          </m:e>
                          <m:sub>
                            <m:r>
                              <a:rPr lang="ru-RU" sz="1400" i="1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b>
                        </m:sSub>
                      </m:e>
                    </m:acc>
                  </m:oMath>
                </a14:m>
                <a:endParaRPr lang="ru-RU" dirty="0"/>
              </a:p>
            </p:txBody>
          </p:sp>
        </mc:Choice>
        <mc:Fallback>
          <p:sp>
            <p:nvSpPr>
              <p:cNvPr id="10" name="Прямоугольник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474" y="1036658"/>
                <a:ext cx="4176464" cy="548355"/>
              </a:xfrm>
              <a:prstGeom prst="rect">
                <a:avLst/>
              </a:prstGeom>
              <a:blipFill>
                <a:blip r:embed="rId3"/>
                <a:stretch>
                  <a:fillRect t="-222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8357" y="1672153"/>
            <a:ext cx="4690698" cy="1059918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9891" y="2702708"/>
            <a:ext cx="4669203" cy="1880358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84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Задание белого шума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8</a:t>
            </a:fld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Прямоугольник 4"/>
              <p:cNvSpPr/>
              <p:nvPr/>
            </p:nvSpPr>
            <p:spPr>
              <a:xfrm>
                <a:off x="251520" y="1059582"/>
                <a:ext cx="8640960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kern="0" dirty="0" smtClean="0">
                    <a:latin typeface="Times New Roman" panose="02020603050405020304" pitchFamily="18" charset="0"/>
                    <a:ea typeface="Calibri" panose="020F0502020204030204" pitchFamily="34" charset="0"/>
                  </a:rPr>
                  <a:t>	</a:t>
                </a:r>
                <a:r>
                  <a:rPr lang="ru-RU" kern="0" dirty="0" smtClean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Используем </a:t>
                </a:r>
                <a:r>
                  <a:rPr lang="ru-RU" kern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нормальное распределение (распределение Гаусса) со следующими параметрами математического ожидания </a:t>
                </a:r>
                <a14:m>
                  <m:oMath xmlns:m="http://schemas.openxmlformats.org/officeDocument/2006/math">
                    <m:r>
                      <a:rPr lang="ru-RU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ru-RU" kern="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и среднеквадратичного отклонения </a:t>
                </a:r>
                <a14:m>
                  <m:oMath xmlns:m="http://schemas.openxmlformats.org/officeDocument/2006/math">
                    <m:r>
                      <a:rPr lang="ru-RU" i="1" kern="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</m:oMath>
                </a14:m>
                <a:r>
                  <a:rPr lang="ru-RU" kern="0" dirty="0" smtClean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для задания шума для угловой скорости каждого колеса:</a:t>
                </a:r>
                <a:endParaRPr lang="ru-RU" dirty="0"/>
              </a:p>
            </p:txBody>
          </p:sp>
        </mc:Choice>
        <mc:Fallback>
          <p:sp>
            <p:nvSpPr>
              <p:cNvPr id="5" name="Прямоугольник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1059582"/>
                <a:ext cx="8640960" cy="923330"/>
              </a:xfrm>
              <a:prstGeom prst="rect">
                <a:avLst/>
              </a:prstGeom>
              <a:blipFill>
                <a:blip r:embed="rId2"/>
                <a:stretch>
                  <a:fillRect l="-564" t="-3974" b="-99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Прямоугольник 6"/>
              <p:cNvSpPr/>
              <p:nvPr/>
            </p:nvSpPr>
            <p:spPr>
              <a:xfrm>
                <a:off x="4598932" y="2270933"/>
                <a:ext cx="4572000" cy="2322174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r>
                  <a:rPr lang="ru-RU" i="1" dirty="0" smtClean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Колесо </a:t>
                </a:r>
                <a:r>
                  <a:rPr lang="en-US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3</a:t>
                </a:r>
                <a:r>
                  <a:rPr lang="ru-RU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=0.02∗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=0.002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=0.05∗</m:t>
                    </m:r>
                    <m:d>
                      <m:dPr>
                        <m:begChr m:val="|"/>
                        <m:endChr m:val="|"/>
                        <m:ctrlPr>
                          <a:rPr lang="ru-RU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</m:d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=0.005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Колесо 4</a:t>
                </a:r>
                <a:r>
                  <a:rPr lang="ru-RU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=0.04∗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=0.004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100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=0.05∗</m:t>
                    </m:r>
                    <m:d>
                      <m:dPr>
                        <m:begChr m:val="|"/>
                        <m:endChr m:val="|"/>
                        <m:ctrlPr>
                          <a:rPr lang="ru-RU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</m:d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=0.005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Прямоугольник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8932" y="2270933"/>
                <a:ext cx="4572000" cy="2322174"/>
              </a:xfrm>
              <a:prstGeom prst="rect">
                <a:avLst/>
              </a:prstGeom>
              <a:blipFill>
                <a:blip r:embed="rId3"/>
                <a:stretch>
                  <a:fillRect t="-789" b="-236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Прямоугольник 9"/>
              <p:cNvSpPr/>
              <p:nvPr/>
            </p:nvSpPr>
            <p:spPr>
              <a:xfrm>
                <a:off x="683568" y="2270933"/>
                <a:ext cx="4572000" cy="2322174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Колесо 1</a:t>
                </a:r>
                <a:r>
                  <a:rPr lang="ru-RU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=0.01∗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=0.001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=0.05∗</m:t>
                    </m:r>
                    <m:d>
                      <m:dPr>
                        <m:begChr m:val="|"/>
                        <m:endChr m:val="|"/>
                        <m:ctrlPr>
                          <a:rPr lang="ru-RU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</m:d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=0.005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Колесо 2</a:t>
                </a:r>
                <a:r>
                  <a:rPr lang="ru-RU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=0.03∗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=0.003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=0.05∗</m:t>
                    </m:r>
                    <m:d>
                      <m:dPr>
                        <m:begChr m:val="|"/>
                        <m:endChr m:val="|"/>
                        <m:ctrlPr>
                          <a:rPr lang="ru-RU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</m:d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=0.005</m:t>
                    </m:r>
                  </m:oMath>
                </a14:m>
                <a:r>
                  <a:rPr lang="ru-RU" i="1" dirty="0" smtClean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0" name="Прямоугольник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2270933"/>
                <a:ext cx="4572000" cy="2322174"/>
              </a:xfrm>
              <a:prstGeom prst="rect">
                <a:avLst/>
              </a:prstGeom>
              <a:blipFill>
                <a:blip r:embed="rId4"/>
                <a:stretch>
                  <a:fillRect t="-789" b="-236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8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Задание белого шума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9</a:t>
            </a:fld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51520" y="1177394"/>
            <a:ext cx="3541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Calibri" panose="020F0502020204030204" pitchFamily="34" charset="0"/>
              </a:rPr>
              <a:t>Вид нормального </a:t>
            </a:r>
            <a:r>
              <a:rPr lang="ru-RU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распределения</a:t>
            </a:r>
            <a:r>
              <a:rPr lang="en-US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  <a:r>
              <a:rPr lang="ru-RU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ru-RU" dirty="0"/>
          </a:p>
        </p:txBody>
      </p:sp>
      <p:pic>
        <p:nvPicPr>
          <p:cNvPr id="6" name="Рисунок 5" descr="https://cf.ppt-online.org/files1/slide/t/TnwFJ3IpmjbZkSD5YsuQ0NXHlG2Rh8vogAWBtMdOE/slide-12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78"/>
          <a:stretch/>
        </p:blipFill>
        <p:spPr bwMode="auto">
          <a:xfrm>
            <a:off x="251520" y="1707653"/>
            <a:ext cx="3984158" cy="209390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Прямоугольник 7"/>
          <p:cNvSpPr/>
          <p:nvPr/>
        </p:nvSpPr>
        <p:spPr>
          <a:xfrm>
            <a:off x="3715488" y="1192367"/>
            <a:ext cx="5472608" cy="410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>
              <a:lnSpc>
                <a:spcPct val="115000"/>
              </a:lnSpc>
              <a:spcAft>
                <a:spcPts val="10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Нормальное распределение задаётся формулой:</a:t>
            </a:r>
            <a:endParaRPr lang="ru-R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Прямоугольник 8"/>
              <p:cNvSpPr/>
              <p:nvPr/>
            </p:nvSpPr>
            <p:spPr>
              <a:xfrm>
                <a:off x="5580112" y="2400181"/>
                <a:ext cx="2738506" cy="7088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𝜎</m:t>
                          </m:r>
                          <m:rad>
                            <m:radPr>
                              <m:degHide m:val="on"/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</m:rad>
                        </m:den>
                      </m:f>
                      <m:r>
                        <a:rPr lang="ru-RU" i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ru-RU" i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𝑀𝑥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9" name="Прямоугольник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0112" y="2400181"/>
                <a:ext cx="2738506" cy="70884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28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pei_shablon_3000">
  <a:themeElements>
    <a:clrScheme name="Другая 1">
      <a:dk1>
        <a:srgbClr val="181818"/>
      </a:dk1>
      <a:lt1>
        <a:sysClr val="window" lastClr="FFFFFF"/>
      </a:lt1>
      <a:dk2>
        <a:srgbClr val="181818"/>
      </a:dk2>
      <a:lt2>
        <a:srgbClr val="F8F8F8"/>
      </a:lt2>
      <a:accent1>
        <a:srgbClr val="A23E43"/>
      </a:accent1>
      <a:accent2>
        <a:srgbClr val="2B3F6A"/>
      </a:accent2>
      <a:accent3>
        <a:srgbClr val="AE585B"/>
      </a:accent3>
      <a:accent4>
        <a:srgbClr val="465A7F"/>
      </a:accent4>
      <a:accent5>
        <a:srgbClr val="BB777A"/>
      </a:accent5>
      <a:accent6>
        <a:srgbClr val="66779A"/>
      </a:accent6>
      <a:hlink>
        <a:srgbClr val="2B3F6A"/>
      </a:hlink>
      <a:folHlink>
        <a:srgbClr val="A23E43"/>
      </a:folHlink>
    </a:clrScheme>
    <a:fontScheme name="Фирменный стиль презентаций">
      <a:majorFont>
        <a:latin typeface="Avenir Next Cyr"/>
        <a:ea typeface=""/>
        <a:cs typeface=""/>
      </a:majorFont>
      <a:minorFont>
        <a:latin typeface="Avenir Next Cyr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ФС МЭИ шабон.potx" id="{7604E263-28E6-4AF8-8A6B-EC74DFD11816}" vid="{DF03A726-2A6A-441E-8D13-5334CCCA477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C96D86A82F5AFB4E974E810EA0B07432" ma:contentTypeVersion="1" ma:contentTypeDescription="Создание документа." ma:contentTypeScope="" ma:versionID="bd31308227ac6bc6ac442af8f049f592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2a10c82831e5d625bbb0173136b0368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Дата начала расписания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Дата окончания расписания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8F35B18-82D1-4410-B7F6-B1D6DF3B42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DD138A-5BDF-4A95-88F8-0B2B911A8D7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74BC09-7D62-4127-A5E5-4021FFA8E0D6}">
  <ds:schemaRefs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mpei_shablon_3000</Template>
  <TotalTime>1223</TotalTime>
  <Words>315</Words>
  <Application>Microsoft Office PowerPoint</Application>
  <PresentationFormat>Экран (16:9)</PresentationFormat>
  <Paragraphs>90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6" baseType="lpstr">
      <vt:lpstr>Avenir Next Cyr</vt:lpstr>
      <vt:lpstr>Arial</vt:lpstr>
      <vt:lpstr>Cambria Math</vt:lpstr>
      <vt:lpstr>Verdana</vt:lpstr>
      <vt:lpstr>Calibri</vt:lpstr>
      <vt:lpstr>Times New Roman</vt:lpstr>
      <vt:lpstr>mpei_shablon_3000</vt:lpstr>
      <vt:lpstr>Презентация PowerPoint</vt:lpstr>
      <vt:lpstr>Дано </vt:lpstr>
      <vt:lpstr>Требуется </vt:lpstr>
      <vt:lpstr>Вывод кинематической модели </vt:lpstr>
      <vt:lpstr>Вывод кинематической модели</vt:lpstr>
      <vt:lpstr>Вывод кинематической модели</vt:lpstr>
      <vt:lpstr>Вывод кинематической модели</vt:lpstr>
      <vt:lpstr>Задание белого шума</vt:lpstr>
      <vt:lpstr>Задание белого шума</vt:lpstr>
      <vt:lpstr>Задание белого шума</vt:lpstr>
      <vt:lpstr>Восстановление траектории по заданным скоростям</vt:lpstr>
      <vt:lpstr>Формирование ПИ регулятора и отрицательной обратной связи</vt:lpstr>
      <vt:lpstr>Результаты управления в виде ООС возмущенным движением</vt:lpstr>
      <vt:lpstr>Результаты управления в виде ООС возмущенным движением</vt:lpstr>
      <vt:lpstr>Результаты управления в виде ООС возмущенным движением</vt:lpstr>
      <vt:lpstr>Результаты управления в виде ООС возмущенным движением</vt:lpstr>
      <vt:lpstr>Результаты управления в виде ООС возмущенным движением</vt:lpstr>
      <vt:lpstr>Вывод</vt:lpstr>
      <vt:lpstr>Приложения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Константин Сергеев</dc:creator>
  <cp:lastModifiedBy>Konstantin Sergeev</cp:lastModifiedBy>
  <cp:revision>62</cp:revision>
  <dcterms:created xsi:type="dcterms:W3CDTF">2021-12-18T17:59:09Z</dcterms:created>
  <dcterms:modified xsi:type="dcterms:W3CDTF">2023-04-23T23:09:20Z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0x010100C96D86A82F5AFB4E974E810EA0B07432</vt:lpwstr>
  </property>
</Properties>
</file>